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1" r:id="rId6"/>
    <p:sldId id="260" r:id="rId7"/>
    <p:sldId id="319" r:id="rId8"/>
    <p:sldId id="262" r:id="rId9"/>
    <p:sldId id="263" r:id="rId10"/>
    <p:sldId id="264" r:id="rId11"/>
    <p:sldId id="265" r:id="rId12"/>
    <p:sldId id="281" r:id="rId13"/>
    <p:sldId id="352" r:id="rId14"/>
    <p:sldId id="353" r:id="rId15"/>
    <p:sldId id="354" r:id="rId16"/>
    <p:sldId id="355" r:id="rId17"/>
    <p:sldId id="357" r:id="rId18"/>
    <p:sldId id="269" r:id="rId19"/>
    <p:sldId id="298" r:id="rId20"/>
    <p:sldId id="270" r:id="rId21"/>
    <p:sldId id="273" r:id="rId22"/>
    <p:sldId id="272" r:id="rId23"/>
    <p:sldId id="312" r:id="rId24"/>
    <p:sldId id="317" r:id="rId25"/>
    <p:sldId id="315" r:id="rId26"/>
    <p:sldId id="313" r:id="rId27"/>
    <p:sldId id="283" r:id="rId28"/>
    <p:sldId id="343" r:id="rId29"/>
    <p:sldId id="342" r:id="rId30"/>
    <p:sldId id="344" r:id="rId31"/>
    <p:sldId id="345" r:id="rId32"/>
    <p:sldId id="346" r:id="rId33"/>
    <p:sldId id="287" r:id="rId34"/>
    <p:sldId id="358" r:id="rId35"/>
    <p:sldId id="359" r:id="rId36"/>
    <p:sldId id="360" r:id="rId37"/>
    <p:sldId id="362" r:id="rId38"/>
    <p:sldId id="331" r:id="rId39"/>
    <p:sldId id="361" r:id="rId40"/>
    <p:sldId id="348" r:id="rId41"/>
    <p:sldId id="349" r:id="rId42"/>
    <p:sldId id="351" r:id="rId43"/>
    <p:sldId id="336" r:id="rId44"/>
    <p:sldId id="338" r:id="rId45"/>
    <p:sldId id="318" r:id="rId46"/>
    <p:sldId id="282" r:id="rId47"/>
    <p:sldId id="310" r:id="rId48"/>
    <p:sldId id="350" r:id="rId49"/>
    <p:sldId id="321" r:id="rId50"/>
    <p:sldId id="322" r:id="rId51"/>
    <p:sldId id="323" r:id="rId52"/>
    <p:sldId id="311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computer engineering 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Department</a:t>
            </a:r>
            <a:endParaRPr lang="en-US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lgerian" pitchFamily="82" charset="0"/>
              </a:rPr>
              <a:t>Lab assistant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80842"/>
              </p:ext>
            </p:extLst>
          </p:nvPr>
        </p:nvGraphicFramePr>
        <p:xfrm>
          <a:off x="457200" y="1752600"/>
          <a:ext cx="8077200" cy="1512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429000"/>
                <a:gridCol w="2019300"/>
                <a:gridCol w="2019300"/>
              </a:tblGrid>
              <a:tr h="9239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Sr. No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Name 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Qualification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Experience in Years.</a:t>
                      </a:r>
                      <a:r>
                        <a:rPr lang="en-US" sz="2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884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Ms. N. D. </a:t>
                      </a:r>
                      <a:r>
                        <a:rPr lang="en-US" sz="2400" dirty="0" err="1" smtClean="0"/>
                        <a:t>Hishobe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Diploma in IT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     23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Laboratory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608685"/>
              </p:ext>
            </p:extLst>
          </p:nvPr>
        </p:nvGraphicFramePr>
        <p:xfrm>
          <a:off x="457200" y="990598"/>
          <a:ext cx="8305800" cy="4550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279"/>
                <a:gridCol w="2717321"/>
                <a:gridCol w="2438400"/>
                <a:gridCol w="2209800"/>
              </a:tblGrid>
              <a:tr h="101355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Sr. No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    Name of Lab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lang="en-US" sz="2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of Major Equipments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Cost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7883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INTERNET LAB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PC-IV</a:t>
                      </a:r>
                      <a:r>
                        <a:rPr lang="en-US" sz="2000" baseline="0" dirty="0" smtClean="0"/>
                        <a:t> 20, LCD PROJECTOR , UPS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585456</a:t>
                      </a:r>
                      <a:endParaRPr lang="en-US" sz="2000" dirty="0"/>
                    </a:p>
                  </a:txBody>
                  <a:tcPr/>
                </a:tc>
              </a:tr>
              <a:tr h="6454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PROGRAMMING LAB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PC-IV</a:t>
                      </a:r>
                      <a:r>
                        <a:rPr lang="en-US" sz="2000" baseline="0" dirty="0" smtClean="0"/>
                        <a:t> 16, UPS , LCD PROJECTOR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848047</a:t>
                      </a:r>
                      <a:endParaRPr lang="en-US" sz="2000" dirty="0"/>
                    </a:p>
                  </a:txBody>
                  <a:tcPr/>
                </a:tc>
              </a:tr>
              <a:tr h="6454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O.S. LAB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PC-IV 17, UPS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1091670</a:t>
                      </a:r>
                      <a:endParaRPr lang="en-US" sz="2000" dirty="0"/>
                    </a:p>
                  </a:txBody>
                  <a:tcPr/>
                </a:tc>
              </a:tr>
              <a:tr h="6454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SOFTWARE</a:t>
                      </a:r>
                      <a:r>
                        <a:rPr lang="en-US" sz="2000" baseline="0" dirty="0" smtClean="0"/>
                        <a:t> DEVELOPMENT </a:t>
                      </a:r>
                      <a:r>
                        <a:rPr lang="en-US" sz="2000" dirty="0" smtClean="0"/>
                        <a:t>LAB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PC-IV</a:t>
                      </a:r>
                      <a:r>
                        <a:rPr lang="en-US" sz="2000" baseline="0" dirty="0" smtClean="0"/>
                        <a:t> 16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686997</a:t>
                      </a:r>
                      <a:endParaRPr lang="en-US" sz="2000" dirty="0"/>
                    </a:p>
                  </a:txBody>
                  <a:tcPr/>
                </a:tc>
              </a:tr>
              <a:tr h="6454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HARDWARE</a:t>
                      </a:r>
                      <a:r>
                        <a:rPr lang="en-US" sz="2000" baseline="0" dirty="0" smtClean="0"/>
                        <a:t> LAB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MICROPROCESSOR</a:t>
                      </a:r>
                      <a:r>
                        <a:rPr lang="en-US" sz="2000" baseline="0" dirty="0" smtClean="0"/>
                        <a:t> KITS, PRINTERS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314317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Result Analysis – W- 2017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508368"/>
              </p:ext>
            </p:extLst>
          </p:nvPr>
        </p:nvGraphicFramePr>
        <p:xfrm>
          <a:off x="457200" y="1905000"/>
          <a:ext cx="83058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300"/>
                <a:gridCol w="1384300"/>
                <a:gridCol w="1384300"/>
                <a:gridCol w="1384300"/>
                <a:gridCol w="1320800"/>
                <a:gridCol w="1447800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Class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Total 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Clear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Failed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ATKT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pitchFamily="18" charset="0"/>
                        </a:rPr>
                        <a:t>% Passing </a:t>
                      </a:r>
                      <a:endParaRPr lang="en-US" sz="2800" dirty="0">
                        <a:latin typeface="Times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CO1-I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62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55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2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5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84.14%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CO3G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71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45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13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8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70.42 %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CO5G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67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47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4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16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" pitchFamily="18" charset="0"/>
                        </a:rPr>
                        <a:t>70.14 %</a:t>
                      </a:r>
                      <a:endParaRPr lang="en-US" sz="2400" dirty="0">
                        <a:latin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E:\Academic year June 2017\even sem 2017\clg pics\IMG_20180303_120916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610600" cy="563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itchFamily="82" charset="0"/>
              </a:rPr>
              <a:t>Internet Lab 	-1 </a:t>
            </a:r>
            <a:endParaRPr lang="en-US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7170" name="Picture 2" descr="E:\Academic year June 2017\even sem 2017\clg pics\IMG_20180303_120858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458199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6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E:\Academic year June 2017\even sem 2017\clg pics\IMG_20180303_120950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382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itchFamily="82" charset="0"/>
              </a:rPr>
              <a:t>programming Lab -2</a:t>
            </a:r>
            <a:endParaRPr lang="en-US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2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 descr="E:\Academic year June 2017\even sem 2017\clg pics\IMG_20180303_125332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6106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74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4238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Operating system lab</a:t>
            </a:r>
            <a:r>
              <a:rPr lang="en-US" dirty="0" smtClean="0">
                <a:latin typeface="Algerian" pitchFamily="82" charset="0"/>
              </a:rPr>
              <a:t> </a:t>
            </a:r>
            <a:r>
              <a:rPr lang="en-US" dirty="0" smtClean="0">
                <a:latin typeface="Algerian" pitchFamily="82" charset="0"/>
              </a:rPr>
              <a:t>-3 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11266" name="Picture 2" descr="E:\Academic year June 2017\even sem 2017\clg pics\IMG_20180303_1210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3820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 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9308"/>
            <a:ext cx="8610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112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Software development</a:t>
            </a:r>
            <a:r>
              <a:rPr lang="en-US" dirty="0" smtClean="0">
                <a:latin typeface="Algerian" pitchFamily="82" charset="0"/>
              </a:rPr>
              <a:t> lab -4 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8153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1066800"/>
            <a:ext cx="4495800" cy="33528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lgerian" pitchFamily="82" charset="0"/>
              </a:rPr>
              <a:t>Department of computer engineering </a:t>
            </a:r>
            <a:endParaRPr lang="en-US" sz="4000" dirty="0">
              <a:latin typeface="Algerian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Hardware </a:t>
            </a:r>
            <a:r>
              <a:rPr lang="en-US" dirty="0" smtClean="0">
                <a:latin typeface="Algerian" pitchFamily="82" charset="0"/>
              </a:rPr>
              <a:t>lab-5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305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382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5386" y="148771"/>
            <a:ext cx="8229600" cy="765629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lgerian" pitchFamily="82" charset="0"/>
              </a:rPr>
              <a:t>COMPUTER H/W </a:t>
            </a:r>
            <a:r>
              <a:rPr lang="en-US" sz="3200" dirty="0" smtClean="0">
                <a:latin typeface="Algerian" pitchFamily="82" charset="0"/>
              </a:rPr>
              <a:t>LAB-5 </a:t>
            </a:r>
            <a:endParaRPr lang="en-US" sz="32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6" y="1295400"/>
            <a:ext cx="7848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5386" y="148771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lgerian" pitchFamily="82" charset="0"/>
              </a:rPr>
              <a:t>h/w lab </a:t>
            </a:r>
            <a:r>
              <a:rPr lang="en-US" sz="3200" dirty="0" smtClean="0">
                <a:latin typeface="Algerian" pitchFamily="82" charset="0"/>
              </a:rPr>
              <a:t>- </a:t>
            </a:r>
            <a:r>
              <a:rPr lang="en-US" sz="3200" dirty="0" smtClean="0">
                <a:latin typeface="Algerian" pitchFamily="82" charset="0"/>
              </a:rPr>
              <a:t>: motherboard observation </a:t>
            </a:r>
            <a:endParaRPr lang="en-US" sz="32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Documents and Settings\Sonal\My Documents\Downloads\IMG_20160218_1505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490" y="562130"/>
            <a:ext cx="8474020" cy="609318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9600" y="51220"/>
            <a:ext cx="708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Algerian" pitchFamily="82" charset="0"/>
              </a:rPr>
              <a:t>COMPUTER H/W  LAB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Digital classroom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12290" name="Picture 2" descr="C:\Documents and Settings\Sonal\My Documents\Downloads\IMG_20160218_1027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7772399" cy="601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Documents and Settings\Sonal\My Documents\Downloads\IMG_20160218_1026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172" y="152400"/>
            <a:ext cx="8305800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INDUSTRIAL VISITS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75457"/>
              </p:ext>
            </p:extLst>
          </p:nvPr>
        </p:nvGraphicFramePr>
        <p:xfrm>
          <a:off x="457199" y="914397"/>
          <a:ext cx="8305802" cy="54102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1"/>
                <a:gridCol w="1828800"/>
                <a:gridCol w="1688358"/>
                <a:gridCol w="1128389"/>
                <a:gridCol w="1360495"/>
                <a:gridCol w="1842559"/>
              </a:tblGrid>
              <a:tr h="989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Sr. 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 of Industry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Address Contact Details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Semester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Subject 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 of Staff to be involved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1548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BSNL - Bharat Sanchar Nigam Limited </a:t>
                      </a:r>
                      <a:r>
                        <a:rPr lang="en-US" sz="18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Latur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BSNL office, Gandhi </a:t>
                      </a:r>
                      <a:r>
                        <a:rPr lang="en-US" sz="18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Chowk</a:t>
                      </a:r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Latur</a:t>
                      </a:r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- 413512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CO5G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PPO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Mr. R D </a:t>
                      </a:r>
                      <a:r>
                        <a:rPr lang="en-US" sz="18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Kasar</a:t>
                      </a:r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Mr. R B </a:t>
                      </a:r>
                      <a:r>
                        <a:rPr lang="en-US" sz="18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Salunke</a:t>
                      </a:r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, Ms. A J </a:t>
                      </a:r>
                      <a:r>
                        <a:rPr lang="en-US" sz="18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Shashtri</a:t>
                      </a:r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1436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Mindlabz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Software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Solutions ,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Latur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Brarshi</a:t>
                      </a:r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u="none" strike="noStrike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Road,Latur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CO5G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IPR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Mrs. A. S </a:t>
                      </a:r>
                      <a:r>
                        <a:rPr lang="en-US" sz="18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Patil</a:t>
                      </a:r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800" u="none" strike="noStrike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Ms</a:t>
                      </a:r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u="none" strike="noStrike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S.A.Pathan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1436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Mindlabz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Software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Solutions ,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Latur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Brarshi</a:t>
                      </a:r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u="none" strike="noStrike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Road,Latur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CO3G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PPT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</a:t>
                      </a:r>
                      <a:r>
                        <a:rPr lang="en-US" sz="1800" u="none" strike="noStrike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Mr. </a:t>
                      </a:r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u="none" strike="noStrike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Chavan</a:t>
                      </a:r>
                      <a:r>
                        <a:rPr lang="en-US" sz="18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, </a:t>
                      </a:r>
                      <a:r>
                        <a:rPr lang="en-US" sz="18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Mrs. A S </a:t>
                      </a:r>
                      <a:r>
                        <a:rPr lang="en-US" sz="18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Patil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Industrial visit-</a:t>
            </a:r>
            <a:r>
              <a:rPr lang="en-US" dirty="0" err="1" smtClean="0">
                <a:latin typeface="Algerian" pitchFamily="82" charset="0"/>
              </a:rPr>
              <a:t>bsnl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mgm\Desktop\Dept Photos\IMG_20170908_1619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534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29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4" y="406404"/>
            <a:ext cx="7823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9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Algerian" pitchFamily="82" charset="0"/>
              </a:rPr>
              <a:t> </a:t>
            </a:r>
            <a:r>
              <a:rPr lang="en-US" sz="3100" dirty="0" err="1" smtClean="0">
                <a:latin typeface="Algerian" pitchFamily="82" charset="0"/>
              </a:rPr>
              <a:t>Hod</a:t>
            </a:r>
            <a:r>
              <a:rPr lang="en-US" dirty="0">
                <a:latin typeface="Algerian" pitchFamily="82" charset="0"/>
              </a:rPr>
              <a:t/>
            </a:r>
            <a:br>
              <a:rPr lang="en-US" dirty="0">
                <a:latin typeface="Algerian" pitchFamily="82" charset="0"/>
              </a:rPr>
            </a:br>
            <a:r>
              <a:rPr lang="en-US" dirty="0" err="1" smtClean="0">
                <a:latin typeface="Algerian" pitchFamily="82" charset="0"/>
              </a:rPr>
              <a:t>mrs.</a:t>
            </a:r>
            <a:r>
              <a:rPr lang="en-US" dirty="0" smtClean="0">
                <a:latin typeface="Algerian" pitchFamily="82" charset="0"/>
              </a:rPr>
              <a:t> J. r. </a:t>
            </a:r>
            <a:r>
              <a:rPr lang="en-US" dirty="0" err="1" smtClean="0">
                <a:latin typeface="Algerian" pitchFamily="82" charset="0"/>
              </a:rPr>
              <a:t>hange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2050" name="Picture 2" descr="C:\Users\mgm\Desktop\IMG_20170303_1651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82000" cy="525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gm\Desktop\Dept Photos\visitmindslab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419100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0" y="1066800"/>
            <a:ext cx="4419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lgerian" pitchFamily="82" charset="0"/>
              </a:rPr>
              <a:t>Industrial visit :- </a:t>
            </a:r>
          </a:p>
          <a:p>
            <a:r>
              <a:rPr lang="en-US" sz="4800" dirty="0" err="1" smtClean="0">
                <a:solidFill>
                  <a:srgbClr val="C00000"/>
                </a:solidFill>
                <a:latin typeface="Algerian" pitchFamily="82" charset="0"/>
              </a:rPr>
              <a:t>Mindlabsz</a:t>
            </a:r>
            <a:r>
              <a:rPr lang="en-US" sz="4800" dirty="0" smtClean="0">
                <a:solidFill>
                  <a:srgbClr val="C00000"/>
                </a:solidFill>
                <a:latin typeface="Algerian" pitchFamily="82" charset="0"/>
              </a:rPr>
              <a:t> software development </a:t>
            </a:r>
            <a:r>
              <a:rPr lang="en-US" sz="4800" dirty="0" err="1" smtClean="0">
                <a:solidFill>
                  <a:srgbClr val="C00000"/>
                </a:solidFill>
                <a:latin typeface="Algerian" pitchFamily="82" charset="0"/>
              </a:rPr>
              <a:t>pvt.ltd</a:t>
            </a:r>
            <a:r>
              <a:rPr lang="en-US" sz="4800" dirty="0" smtClean="0">
                <a:solidFill>
                  <a:srgbClr val="C00000"/>
                </a:solidFill>
                <a:latin typeface="Algerian" pitchFamily="82" charset="0"/>
              </a:rPr>
              <a:t> </a:t>
            </a:r>
            <a:r>
              <a:rPr lang="en-US" sz="4800" dirty="0" err="1" smtClean="0">
                <a:solidFill>
                  <a:srgbClr val="C00000"/>
                </a:solidFill>
                <a:latin typeface="Algerian" pitchFamily="82" charset="0"/>
              </a:rPr>
              <a:t>latur</a:t>
            </a:r>
            <a:r>
              <a:rPr lang="en-US" sz="4800" dirty="0" smtClean="0">
                <a:solidFill>
                  <a:srgbClr val="C00000"/>
                </a:solidFill>
                <a:latin typeface="Algerian" pitchFamily="82" charset="0"/>
              </a:rPr>
              <a:t>  </a:t>
            </a:r>
            <a:endParaRPr lang="en-US" sz="4800" dirty="0">
              <a:solidFill>
                <a:srgbClr val="C000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gm\Desktop\Dept Photos\IMG-20180226-WA0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0050"/>
            <a:ext cx="77978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3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gm\Desktop\Dept Photos\IMG-20180223-WA0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42900"/>
            <a:ext cx="850900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Expert lectures: list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41593"/>
              </p:ext>
            </p:extLst>
          </p:nvPr>
        </p:nvGraphicFramePr>
        <p:xfrm>
          <a:off x="381000" y="1066801"/>
          <a:ext cx="8534401" cy="4952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854"/>
                <a:gridCol w="2525628"/>
                <a:gridCol w="1313242"/>
                <a:gridCol w="1243069"/>
                <a:gridCol w="1243069"/>
                <a:gridCol w="1433539"/>
              </a:tblGrid>
              <a:tr h="777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Sr. 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Name of Expert Contact Details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Topic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Subject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Semester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Name of Inviting Faculty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4860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Mrs. Swami </a:t>
                      </a:r>
                      <a:r>
                        <a:rPr lang="en-US" sz="1400" u="none" strike="noStrike" dirty="0" err="1">
                          <a:effectLst/>
                        </a:rPr>
                        <a:t>Varsha</a:t>
                      </a:r>
                      <a:r>
                        <a:rPr lang="en-US" sz="1400" u="none" strike="noStrike" dirty="0">
                          <a:effectLst/>
                        </a:rPr>
                        <a:t>  VA</a:t>
                      </a:r>
                      <a:r>
                        <a:rPr lang="en-US" sz="1400" u="none" strike="noStrike" baseline="30000" dirty="0">
                          <a:effectLst/>
                        </a:rPr>
                        <a:t>3 </a:t>
                      </a:r>
                      <a:r>
                        <a:rPr lang="en-US" sz="1400" u="none" strike="noStrike" dirty="0">
                          <a:effectLst/>
                        </a:rPr>
                        <a:t>IT Services Pvt. Ltd. </a:t>
                      </a:r>
                      <a:r>
                        <a:rPr lang="en-US" sz="1400" u="none" strike="noStrike" dirty="0" err="1">
                          <a:effectLst/>
                        </a:rPr>
                        <a:t>Latur</a:t>
                      </a:r>
                      <a:r>
                        <a:rPr lang="en-US" sz="1400" u="none" strike="noStrike" dirty="0">
                          <a:effectLst/>
                        </a:rPr>
                        <a:t>- 413531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Eithical Hacking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Computer Security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CO5G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Ms. M G Mulge, Ms. A S Patil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12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Cloud Computing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Database Management system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CO3G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90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Sonali</a:t>
                      </a:r>
                      <a:r>
                        <a:rPr lang="en-US" sz="1400" u="none" strike="noStrike" dirty="0">
                          <a:effectLst/>
                        </a:rPr>
                        <a:t> A </a:t>
                      </a:r>
                      <a:r>
                        <a:rPr lang="en-US" sz="1400" u="none" strike="noStrike" dirty="0" err="1">
                          <a:effectLst/>
                        </a:rPr>
                        <a:t>Mustare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Synechis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Aquilam</a:t>
                      </a:r>
                      <a:r>
                        <a:rPr lang="en-US" sz="1400" u="none" strike="noStrike" dirty="0">
                          <a:effectLst/>
                        </a:rPr>
                        <a:t> Solutions Pvt. Ltd. Pune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Awareness about IT Technologies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Operating system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CO5G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Ms. M G Mulge, Ms. A S Patil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89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Programming </a:t>
                      </a:r>
                      <a:r>
                        <a:rPr lang="en-US" sz="1400" u="none" strike="noStrike" dirty="0" err="1">
                          <a:effectLst/>
                        </a:rPr>
                        <a:t>Laguages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CO3G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59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Abhijeet A. More CYIN Solutions Pvt. Ltd. Pune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Internet Security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Software Testing and Security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CO6G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Ms. M G Mulge, Ms. R D Kasar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3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CO4G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69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Mr. Ganesh  STEP- Software Technologies Excellence Program, Hyderabad - 500032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Thought Works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EDP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CO6G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Mr. S V </a:t>
                      </a:r>
                      <a:r>
                        <a:rPr lang="en-US" sz="1400" u="none" strike="noStrike" dirty="0" err="1">
                          <a:effectLst/>
                        </a:rPr>
                        <a:t>Chavan</a:t>
                      </a:r>
                      <a:r>
                        <a:rPr lang="en-US" sz="1400" u="none" strike="noStrike" dirty="0">
                          <a:effectLst/>
                        </a:rPr>
                        <a:t>, Mr. S V </a:t>
                      </a:r>
                      <a:r>
                        <a:rPr lang="en-US" sz="1400" u="none" strike="noStrike" dirty="0" err="1">
                          <a:effectLst/>
                        </a:rPr>
                        <a:t>kendre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gm\Desktop\quize\mangeshpics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10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itchFamily="82" charset="0"/>
              </a:rPr>
              <a:t>Expert lecture – </a:t>
            </a:r>
            <a:r>
              <a:rPr lang="en-US" dirty="0" err="1" smtClean="0">
                <a:latin typeface="Algerian" pitchFamily="82" charset="0"/>
              </a:rPr>
              <a:t>mr.</a:t>
            </a:r>
            <a:r>
              <a:rPr lang="en-US" dirty="0" smtClean="0">
                <a:latin typeface="Algerian" pitchFamily="82" charset="0"/>
              </a:rPr>
              <a:t> </a:t>
            </a:r>
            <a:r>
              <a:rPr lang="en-US" dirty="0" err="1" smtClean="0">
                <a:latin typeface="Algerian" pitchFamily="82" charset="0"/>
              </a:rPr>
              <a:t>mangesh</a:t>
            </a:r>
            <a:endParaRPr lang="en-US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13314" name="Picture 2" descr="C:\Users\mgm\Desktop\quize\varsha cs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07572"/>
            <a:ext cx="8153399" cy="584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8171" y="97972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itchFamily="82" charset="0"/>
              </a:rPr>
              <a:t>Expert lecture – </a:t>
            </a:r>
            <a:r>
              <a:rPr lang="en-US" dirty="0" err="1" smtClean="0">
                <a:latin typeface="Algerian" pitchFamily="82" charset="0"/>
              </a:rPr>
              <a:t>varsha</a:t>
            </a:r>
            <a:r>
              <a:rPr lang="en-US" dirty="0" smtClean="0">
                <a:latin typeface="Algerian" pitchFamily="82" charset="0"/>
              </a:rPr>
              <a:t> swami</a:t>
            </a:r>
            <a:endParaRPr lang="en-US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14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lgerian" pitchFamily="82" charset="0"/>
              </a:rPr>
              <a:t>Expert lecture </a:t>
            </a:r>
            <a:r>
              <a:rPr lang="en-US" dirty="0" smtClean="0">
                <a:latin typeface="Algerian" pitchFamily="82" charset="0"/>
              </a:rPr>
              <a:t>– </a:t>
            </a:r>
            <a:r>
              <a:rPr lang="en-US" dirty="0" err="1" smtClean="0">
                <a:latin typeface="Algerian" pitchFamily="82" charset="0"/>
              </a:rPr>
              <a:t>mr.</a:t>
            </a:r>
            <a:r>
              <a:rPr lang="en-US" dirty="0" smtClean="0">
                <a:latin typeface="Algerian" pitchFamily="82" charset="0"/>
              </a:rPr>
              <a:t> </a:t>
            </a:r>
            <a:r>
              <a:rPr lang="en-US" dirty="0" err="1" smtClean="0">
                <a:latin typeface="Algerian" pitchFamily="82" charset="0"/>
              </a:rPr>
              <a:t>ganesh</a:t>
            </a:r>
            <a:r>
              <a:rPr lang="en-US" dirty="0">
                <a:latin typeface="Algerian" pitchFamily="82" charset="0"/>
              </a:rPr>
              <a:t/>
            </a:r>
            <a:br>
              <a:rPr lang="en-US" dirty="0">
                <a:latin typeface="Algerian" pitchFamily="82" charset="0"/>
              </a:rPr>
            </a:br>
            <a:endParaRPr lang="en-US" dirty="0"/>
          </a:p>
        </p:txBody>
      </p:sp>
      <p:pic>
        <p:nvPicPr>
          <p:cNvPr id="14338" name="Picture 2" descr="C:\Users\mgm\Desktop\quize\ganesh Photo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305799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gerian" pitchFamily="82" charset="0"/>
              </a:rPr>
              <a:t>ONE DAY WORKSHOP ON INTERNET SECURITY</a:t>
            </a:r>
            <a:br>
              <a:rPr lang="en-US" sz="2800" dirty="0" smtClean="0">
                <a:latin typeface="Algerian" pitchFamily="82" charset="0"/>
              </a:rPr>
            </a:br>
            <a:r>
              <a:rPr lang="en-US" sz="2800" dirty="0" smtClean="0">
                <a:latin typeface="Algerian" pitchFamily="82" charset="0"/>
              </a:rPr>
              <a:t> BY A.A.MORE</a:t>
            </a:r>
            <a:endParaRPr lang="en-US" sz="2800" dirty="0">
              <a:latin typeface="Algerian" pitchFamily="82" charset="0"/>
            </a:endParaRPr>
          </a:p>
        </p:txBody>
      </p:sp>
      <p:pic>
        <p:nvPicPr>
          <p:cNvPr id="19458" name="Picture 2" descr="C:\Users\mgm\Desktop\quize\New folder\expertlect mor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1"/>
            <a:ext cx="8382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7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12795"/>
            <a:ext cx="9144000" cy="601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0"/>
            <a:ext cx="8501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lgerian" pitchFamily="82" charset="0"/>
              </a:rPr>
              <a:t>ONE DAY WORKSHOP BY </a:t>
            </a:r>
          </a:p>
          <a:p>
            <a:r>
              <a:rPr lang="en-US" sz="2400" dirty="0" err="1" smtClean="0">
                <a:latin typeface="Algerian" pitchFamily="82" charset="0"/>
              </a:rPr>
              <a:t>Varsha</a:t>
            </a:r>
            <a:r>
              <a:rPr lang="en-US" sz="2400" dirty="0" smtClean="0">
                <a:latin typeface="Algerian" pitchFamily="82" charset="0"/>
              </a:rPr>
              <a:t> </a:t>
            </a:r>
            <a:r>
              <a:rPr lang="en-US" sz="2400" dirty="0" smtClean="0">
                <a:latin typeface="Algerian" pitchFamily="82" charset="0"/>
              </a:rPr>
              <a:t>Swami , Director of </a:t>
            </a:r>
            <a:r>
              <a:rPr lang="en-US" sz="2400" dirty="0" err="1" smtClean="0">
                <a:latin typeface="Algerian" pitchFamily="82" charset="0"/>
              </a:rPr>
              <a:t>Oriange</a:t>
            </a:r>
            <a:r>
              <a:rPr lang="en-US" sz="2400" dirty="0" smtClean="0">
                <a:latin typeface="Algerian" pitchFamily="82" charset="0"/>
              </a:rPr>
              <a:t> Pvt. Ltd . </a:t>
            </a:r>
            <a:r>
              <a:rPr lang="en-US" sz="2400" dirty="0" err="1" smtClean="0">
                <a:latin typeface="Algerian" pitchFamily="82" charset="0"/>
              </a:rPr>
              <a:t>Latur</a:t>
            </a:r>
            <a:r>
              <a:rPr lang="en-US" sz="2400" dirty="0" smtClean="0">
                <a:latin typeface="Algerian" pitchFamily="82" charset="0"/>
              </a:rPr>
              <a:t> </a:t>
            </a:r>
            <a:endParaRPr lang="en-US" sz="24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latin typeface="Algerian" pitchFamily="82" charset="0"/>
              </a:rPr>
              <a:t>STUDENT ACTIVITIES </a:t>
            </a:r>
            <a:endParaRPr lang="en-US" sz="66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Admission status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257572"/>
              </p:ext>
            </p:extLst>
          </p:nvPr>
        </p:nvGraphicFramePr>
        <p:xfrm>
          <a:off x="228600" y="2286000"/>
          <a:ext cx="8686797" cy="1828800"/>
        </p:xfrm>
        <a:graphic>
          <a:graphicData uri="http://schemas.openxmlformats.org/drawingml/2006/table">
            <a:tbl>
              <a:tblPr/>
              <a:tblGrid>
                <a:gridCol w="791731"/>
                <a:gridCol w="1003989"/>
                <a:gridCol w="577196"/>
                <a:gridCol w="769594"/>
                <a:gridCol w="769594"/>
                <a:gridCol w="888496"/>
                <a:gridCol w="871955"/>
                <a:gridCol w="606060"/>
                <a:gridCol w="791731"/>
                <a:gridCol w="1105125"/>
                <a:gridCol w="511326"/>
              </a:tblGrid>
              <a:tr h="6096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I 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- YEAR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II 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– Year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III </a:t>
                      </a:r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latin typeface="Algerian" pitchFamily="82" charset="0"/>
                        </a:rPr>
                        <a:t>- Year 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Algerian" pitchFamily="82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Enrolled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Re-Admitted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Enrolled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Direct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Re-Admitted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Change Branch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Enrolled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Re-Admitted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02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03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77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1" y="97972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QUIZ </a:t>
            </a:r>
            <a:r>
              <a:rPr lang="en-US" dirty="0">
                <a:latin typeface="Algerian" pitchFamily="82" charset="0"/>
              </a:rPr>
              <a:t>Competition</a:t>
            </a:r>
            <a:r>
              <a:rPr lang="en-US" dirty="0" smtClean="0">
                <a:latin typeface="Algerian" pitchFamily="82" charset="0"/>
              </a:rPr>
              <a:t> 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2052" name="Picture 4" descr="C:\Users\mgm\Desktop\quize\clg pic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8915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5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gerian" pitchFamily="82" charset="0"/>
              </a:rPr>
              <a:t>SWACHATA MOHIM(Dept. Cleaning Activity )</a:t>
            </a:r>
            <a:endParaRPr lang="en-US" sz="2800" dirty="0">
              <a:latin typeface="Algerian" pitchFamily="82" charset="0"/>
            </a:endParaRPr>
          </a:p>
        </p:txBody>
      </p:sp>
      <p:pic>
        <p:nvPicPr>
          <p:cNvPr id="15363" name="Picture 3" descr="C:\Users\mgm\Desktop\quize\cleanningolder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4" y="1066800"/>
            <a:ext cx="8686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9029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Poster Presentation 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3074" name="Picture 2" descr="C:\Users\mgm\Desktop\quize\poster pics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763001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579"/>
            <a:ext cx="48005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78463" y="2597681"/>
            <a:ext cx="4065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gerian" pitchFamily="82" charset="0"/>
              </a:rPr>
              <a:t>Tree Plantations </a:t>
            </a:r>
            <a:endParaRPr lang="en-US" sz="32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867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5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81000" y="62340"/>
            <a:ext cx="8229600" cy="381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lgerian" pitchFamily="82" charset="0"/>
              </a:rPr>
              <a:t>FACULTY TRAINING DEPUTATIONS</a:t>
            </a:r>
            <a:endParaRPr lang="en-US" sz="2400" dirty="0">
              <a:latin typeface="Algerian" pitchFamily="8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47744"/>
              </p:ext>
            </p:extLst>
          </p:nvPr>
        </p:nvGraphicFramePr>
        <p:xfrm>
          <a:off x="304800" y="533401"/>
          <a:ext cx="8686801" cy="6019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9340"/>
                <a:gridCol w="1764689"/>
                <a:gridCol w="1764689"/>
                <a:gridCol w="1955994"/>
                <a:gridCol w="1952089"/>
              </a:tblGrid>
              <a:tr h="3139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SR. No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Name of staff to be deputed for Training (Current </a:t>
                      </a:r>
                      <a:r>
                        <a:rPr lang="en-US" sz="1000" b="1" u="none" strike="noStrike" dirty="0" err="1">
                          <a:effectLst/>
                        </a:rPr>
                        <a:t>sem</a:t>
                      </a:r>
                      <a:r>
                        <a:rPr lang="en-US" sz="1000" b="1" u="none" strike="noStrike" dirty="0">
                          <a:effectLst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Name of Staff </a:t>
                      </a:r>
                      <a:r>
                        <a:rPr lang="en-US" sz="1000" b="1" u="none" strike="noStrike" dirty="0" err="1">
                          <a:effectLst/>
                        </a:rPr>
                        <a:t>Comeleted</a:t>
                      </a:r>
                      <a:r>
                        <a:rPr lang="en-US" sz="1000" b="1" u="none" strike="noStrike" dirty="0">
                          <a:effectLst/>
                        </a:rPr>
                        <a:t> Training in Previous Academic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9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Content Updating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Any Other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Content Updating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Any Other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</a:tr>
              <a:tr h="1284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Mrs.J</a:t>
                      </a:r>
                      <a:r>
                        <a:rPr lang="en-US" sz="1000" u="none" strike="noStrike" dirty="0">
                          <a:effectLst/>
                        </a:rPr>
                        <a:t> R </a:t>
                      </a:r>
                      <a:r>
                        <a:rPr lang="en-US" sz="1000" u="none" strike="noStrike" dirty="0" err="1">
                          <a:effectLst/>
                        </a:rPr>
                        <a:t>Hange</a:t>
                      </a:r>
                      <a:r>
                        <a:rPr lang="en-US" sz="1000" u="none" strike="noStrike" dirty="0">
                          <a:effectLst/>
                        </a:rPr>
                        <a:t> HOD of Computer Department " Outcome Based Education (OBE0 Philosophy and NBA Awareness" </a:t>
                      </a:r>
                      <a:r>
                        <a:rPr lang="en-US" sz="1000" u="none" strike="noStrike" dirty="0" err="1">
                          <a:effectLst/>
                        </a:rPr>
                        <a:t>Sponserd</a:t>
                      </a:r>
                      <a:r>
                        <a:rPr lang="en-US" sz="1000" u="none" strike="noStrike" dirty="0">
                          <a:effectLst/>
                        </a:rPr>
                        <a:t> by DTE at G P Pune Duration 9/01/2017 to 13/01/2017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Ms. R D Kasar, Lecture Computer Engineering Attended " BEST- Basic Employability skill Training " at NITTTR Bhopal Duration 23/01/2017 to  3/2/2017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Mrs. Hange J R  Lecturer , G P Pune "Curriculum Revision Workshop" at NITTTR , extenssion Center Pune  Duration 12/01/16 to 14/01/16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Mrs. J R Hange Lecturer, Govt. Pune "  Personality Development"  at G.P. Pune  Duration 12/2/2016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</a:tr>
              <a:tr h="1284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Mrs. J R </a:t>
                      </a:r>
                      <a:r>
                        <a:rPr lang="en-US" sz="1000" u="none" strike="noStrike" dirty="0" err="1">
                          <a:effectLst/>
                        </a:rPr>
                        <a:t>Hange</a:t>
                      </a:r>
                      <a:r>
                        <a:rPr lang="en-US" sz="1000" u="none" strike="noStrike" dirty="0">
                          <a:effectLst/>
                        </a:rPr>
                        <a:t>  HOD of Computer Department, " Orientation Training on Learning Management System (LMS0 for e-Learning At YASHADA Pune Duration 29/12/2016 to 31/12/2016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Ms. M G Mulge Lecturer Computer Department, " Workshop On Matlab Programming " at GRWP Latur Duration 31/12/15 to 4/01/2016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</a:tr>
              <a:tr h="1426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Mrs. J R Hange HOD of Compuer Department GRWP Latur " First Course detailing Workshop for 1st group Third Semester Programme at NITTTR, Extension Center Pune Duration 8/11/2016 to 10/11/2016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Ms. M G </a:t>
                      </a:r>
                      <a:r>
                        <a:rPr lang="en-US" sz="1000" u="none" strike="noStrike" dirty="0" err="1">
                          <a:effectLst/>
                        </a:rPr>
                        <a:t>Mulge</a:t>
                      </a:r>
                      <a:r>
                        <a:rPr lang="en-US" sz="1000" u="none" strike="noStrike" dirty="0">
                          <a:effectLst/>
                        </a:rPr>
                        <a:t> Lecturer, Computer Engineering Dept. Attended TEQIP-II on subject " Basic </a:t>
                      </a:r>
                      <a:r>
                        <a:rPr lang="en-US" sz="1000" u="none" strike="noStrike" dirty="0" err="1">
                          <a:effectLst/>
                        </a:rPr>
                        <a:t>chemichal</a:t>
                      </a:r>
                      <a:r>
                        <a:rPr lang="en-US" sz="1000" u="none" strike="noStrike" dirty="0">
                          <a:effectLst/>
                        </a:rPr>
                        <a:t> Technology in Nanotechnology" at </a:t>
                      </a:r>
                      <a:r>
                        <a:rPr lang="en-US" sz="1000" u="none" strike="noStrike" dirty="0" err="1">
                          <a:effectLst/>
                        </a:rPr>
                        <a:t>Govt</a:t>
                      </a:r>
                      <a:r>
                        <a:rPr lang="en-US" sz="1000" u="none" strike="noStrike" dirty="0">
                          <a:effectLst/>
                        </a:rPr>
                        <a:t> Engineering college </a:t>
                      </a:r>
                      <a:r>
                        <a:rPr lang="en-US" sz="1000" u="none" strike="noStrike" dirty="0" err="1">
                          <a:effectLst/>
                        </a:rPr>
                        <a:t>Karad</a:t>
                      </a:r>
                      <a:r>
                        <a:rPr lang="en-US" sz="1000" u="none" strike="noStrike" dirty="0">
                          <a:effectLst/>
                        </a:rPr>
                        <a:t>. Duration 23/05/2016 to 28/05/2016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</a:tr>
              <a:tr h="1426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Mrs. J R Hange HOD of Compuer Department GRWP Latur " First Course detailing Workshop for 1st group Fourth Semester Programme at NITTTR, Extension Center Pune Duration 8/11/2016 to 10/11/2016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Ms. M G </a:t>
                      </a:r>
                      <a:r>
                        <a:rPr lang="en-US" sz="1000" u="none" strike="noStrike" dirty="0" err="1">
                          <a:effectLst/>
                        </a:rPr>
                        <a:t>Mulge</a:t>
                      </a:r>
                      <a:r>
                        <a:rPr lang="en-US" sz="1000" u="none" strike="noStrike" dirty="0">
                          <a:effectLst/>
                        </a:rPr>
                        <a:t>, Lecturer in Computer Engineering Department Attended Phase -I </a:t>
                      </a:r>
                      <a:r>
                        <a:rPr lang="en-US" sz="1000" u="none" strike="noStrike" dirty="0" err="1">
                          <a:effectLst/>
                        </a:rPr>
                        <a:t>Sponserd</a:t>
                      </a:r>
                      <a:r>
                        <a:rPr lang="en-US" sz="1000" u="none" strike="noStrike" dirty="0">
                          <a:effectLst/>
                        </a:rPr>
                        <a:t> by NITTTR at CMASS Engineering College Aurangabad Duration 20/5/2016 to 10/06 2016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3143" marR="3143" marT="3143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62340"/>
            <a:ext cx="8229600" cy="381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lgerian" pitchFamily="82" charset="0"/>
              </a:rPr>
              <a:t>FACULTY TRAINING DEPUTATIONS</a:t>
            </a:r>
            <a:endParaRPr lang="en-US" sz="2400" dirty="0">
              <a:latin typeface="Algerian" pitchFamily="8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720675"/>
              </p:ext>
            </p:extLst>
          </p:nvPr>
        </p:nvGraphicFramePr>
        <p:xfrm>
          <a:off x="228600" y="533400"/>
          <a:ext cx="8763000" cy="6095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168"/>
                <a:gridCol w="1881757"/>
                <a:gridCol w="1933078"/>
                <a:gridCol w="2142638"/>
                <a:gridCol w="2138359"/>
              </a:tblGrid>
              <a:tr h="925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Mrs. </a:t>
                      </a:r>
                      <a:r>
                        <a:rPr lang="en-US" sz="1100" u="none" strike="noStrike" dirty="0" err="1">
                          <a:effectLst/>
                        </a:rPr>
                        <a:t>Patil</a:t>
                      </a:r>
                      <a:r>
                        <a:rPr lang="en-US" sz="1100" u="none" strike="noStrike" dirty="0">
                          <a:effectLst/>
                        </a:rPr>
                        <a:t> A S  Lecturer Computer </a:t>
                      </a:r>
                      <a:r>
                        <a:rPr lang="en-US" sz="1100" u="none" strike="noStrike" dirty="0" err="1">
                          <a:effectLst/>
                        </a:rPr>
                        <a:t>Engi</a:t>
                      </a:r>
                      <a:r>
                        <a:rPr lang="en-US" sz="1100" u="none" strike="noStrike" dirty="0">
                          <a:effectLst/>
                        </a:rPr>
                        <a:t>. Dept. attended Workshop " Biology for Engineers" at COEP Pune Duration 9/1/2017 to 13/1/2017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Ms. R D Kasar Lecturer Computer Engineering attended NITTTR Bhopal " Quality Management System" 6/11/2017 to 17/11/2017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</a:tr>
              <a:tr h="15255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Mrs. </a:t>
                      </a:r>
                      <a:r>
                        <a:rPr lang="en-US" sz="1100" u="none" strike="noStrike" dirty="0" err="1">
                          <a:effectLst/>
                        </a:rPr>
                        <a:t>Hange</a:t>
                      </a:r>
                      <a:r>
                        <a:rPr lang="en-US" sz="1100" u="none" strike="noStrike" dirty="0">
                          <a:effectLst/>
                        </a:rPr>
                        <a:t> J R  Lecturer , G P Pune "Lab manual and editing Workshop" at NITTTR , </a:t>
                      </a:r>
                      <a:r>
                        <a:rPr lang="en-US" sz="1100" u="none" strike="noStrike" dirty="0" err="1">
                          <a:effectLst/>
                        </a:rPr>
                        <a:t>extenssion</a:t>
                      </a:r>
                      <a:r>
                        <a:rPr lang="en-US" sz="1100" u="none" strike="noStrike" dirty="0">
                          <a:effectLst/>
                        </a:rPr>
                        <a:t> Center Pune  Duration 04/01/17 to 9/09/17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Ms. R D </a:t>
                      </a:r>
                      <a:r>
                        <a:rPr lang="en-US" sz="1100" u="none" strike="noStrike" dirty="0" err="1">
                          <a:effectLst/>
                        </a:rPr>
                        <a:t>Kasar</a:t>
                      </a:r>
                      <a:r>
                        <a:rPr lang="en-US" sz="1100" u="none" strike="noStrike" dirty="0">
                          <a:effectLst/>
                        </a:rPr>
                        <a:t>, Lecture Computer Engineering Attended " Managing </a:t>
                      </a:r>
                      <a:r>
                        <a:rPr lang="en-US" sz="1100" u="none" strike="noStrike" dirty="0" err="1">
                          <a:effectLst/>
                        </a:rPr>
                        <a:t>Resouces,Infrastructure</a:t>
                      </a:r>
                      <a:r>
                        <a:rPr lang="en-US" sz="1100" u="none" strike="noStrike" dirty="0">
                          <a:effectLst/>
                        </a:rPr>
                        <a:t> and Utilities " at NITTTR  Extension center ,Pune Duration 11/09/2017 to  15/09/2017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Mrs. Hange J R  Lecturer , G P Pune "Curriculum Revision Workshop" at NITTTR , extenssion Center Pune  Duration 12/01/16 to 14/01/16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b"/>
                </a:tc>
              </a:tr>
              <a:tr h="1056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Mrs. </a:t>
                      </a:r>
                      <a:r>
                        <a:rPr lang="en-US" sz="1100" u="none" strike="noStrike" dirty="0" err="1">
                          <a:effectLst/>
                        </a:rPr>
                        <a:t>Patil</a:t>
                      </a:r>
                      <a:r>
                        <a:rPr lang="en-US" sz="1100" u="none" strike="noStrike" dirty="0">
                          <a:effectLst/>
                        </a:rPr>
                        <a:t> A S  Lecturer Computer </a:t>
                      </a:r>
                      <a:r>
                        <a:rPr lang="en-US" sz="1100" u="none" strike="noStrike" dirty="0" err="1">
                          <a:effectLst/>
                        </a:rPr>
                        <a:t>Engi</a:t>
                      </a:r>
                      <a:r>
                        <a:rPr lang="en-US" sz="1100" u="none" strike="noStrike" dirty="0">
                          <a:effectLst/>
                        </a:rPr>
                        <a:t>. Dept. attended  phase 1 at </a:t>
                      </a:r>
                      <a:r>
                        <a:rPr lang="en-US" sz="1100" u="none" strike="noStrike" dirty="0" err="1">
                          <a:effectLst/>
                        </a:rPr>
                        <a:t>Nashik</a:t>
                      </a:r>
                      <a:r>
                        <a:rPr lang="en-US" sz="1100" u="none" strike="noStrike" dirty="0">
                          <a:effectLst/>
                        </a:rPr>
                        <a:t> Duration 29/06/2017 to 10/07/2017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Ms. R D Kasar Lecturer Computer Engineering attended TEQIP " Pedagogy to Synergogy -An Innovative Statargy for Progressive Education " At Govt. Engi. Jalgaon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</a:tr>
              <a:tr h="1294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Mrs. Patil A S  Lecturer Computer Engi. Dept. attended  phase 1 at Nashik Duration 29/06/2017 to 10/07/2017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Mr.Chavan</a:t>
                      </a:r>
                      <a:r>
                        <a:rPr lang="en-US" sz="1100" u="none" strike="noStrike" dirty="0">
                          <a:effectLst/>
                        </a:rPr>
                        <a:t> S.V  Lecturer ,"Management of CDTP Schemes" at NITTTR , </a:t>
                      </a:r>
                      <a:r>
                        <a:rPr lang="en-US" sz="1100" u="none" strike="noStrike" dirty="0" err="1">
                          <a:effectLst/>
                        </a:rPr>
                        <a:t>extenssion</a:t>
                      </a:r>
                      <a:r>
                        <a:rPr lang="en-US" sz="1100" u="none" strike="noStrike" dirty="0">
                          <a:effectLst/>
                        </a:rPr>
                        <a:t> Center Pune  Duration 24/07/17 to 28/07/17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</a:tr>
              <a:tr h="1294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Mrs. J. R </a:t>
                      </a:r>
                      <a:r>
                        <a:rPr lang="en-US" sz="1100" u="none" strike="noStrike" dirty="0" err="1">
                          <a:effectLst/>
                        </a:rPr>
                        <a:t>Hange</a:t>
                      </a:r>
                      <a:r>
                        <a:rPr lang="en-US" sz="1100" u="none" strike="noStrike" dirty="0">
                          <a:effectLst/>
                        </a:rPr>
                        <a:t>    HOD in Computer Engineering ,  Design and Development of Lab Instructions &amp; Question Paper for II-Semester of Group B ( 3/7/2017 to 7/7/2017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Mr.Chavan S.V  Lecturer ,"Network Security &amp; Digital Forensic" at AISSMS's ,Pune  Duration 18/12/17 to 22/12/17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42" marR="4642" marT="4642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33600"/>
            <a:ext cx="8229600" cy="2514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Achievements </a:t>
            </a:r>
            <a:r>
              <a:rPr lang="en-US" dirty="0" smtClean="0">
                <a:latin typeface="Algerian" pitchFamily="82" charset="0"/>
              </a:rPr>
              <a:t>in INTER ENGINEERING DIPLOMA STATE LEVEL SPORTS FOR GIRLS -2018 </a:t>
            </a:r>
            <a:r>
              <a:rPr lang="en-US" dirty="0" err="1" smtClean="0">
                <a:latin typeface="Algerian" pitchFamily="82" charset="0"/>
              </a:rPr>
              <a:t>Nanded</a:t>
            </a:r>
            <a:r>
              <a:rPr lang="en-US" dirty="0" smtClean="0">
                <a:latin typeface="Algerian" pitchFamily="82" charset="0"/>
              </a:rPr>
              <a:t/>
            </a:r>
            <a:br>
              <a:rPr lang="en-US" dirty="0" smtClean="0">
                <a:latin typeface="Algerian" pitchFamily="82" charset="0"/>
              </a:rPr>
            </a:br>
            <a:r>
              <a:rPr lang="en-US" dirty="0" smtClean="0">
                <a:latin typeface="Algerian" pitchFamily="82" charset="0"/>
              </a:rPr>
              <a:t> </a:t>
            </a:r>
            <a:endParaRPr lang="en-US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Algerian" pitchFamily="82" charset="0"/>
              </a:rPr>
              <a:t>Students Achievement's(Game/ Quiz Competition)</a:t>
            </a:r>
            <a:endParaRPr lang="en-US" sz="2800" dirty="0">
              <a:latin typeface="Algerian" pitchFamily="82" charset="0"/>
            </a:endParaRPr>
          </a:p>
        </p:txBody>
      </p:sp>
      <p:pic>
        <p:nvPicPr>
          <p:cNvPr id="4098" name="Picture 2" descr="C:\Users\mgm\Downloads\IMG_20180223_150751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505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62400" y="2039034"/>
            <a:ext cx="5049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" pitchFamily="18" charset="0"/>
                <a:cs typeface="Times" pitchFamily="18" charset="0"/>
              </a:rPr>
              <a:t>Ms. </a:t>
            </a:r>
            <a:r>
              <a:rPr lang="en-US" sz="2000" b="1" dirty="0" err="1" smtClean="0">
                <a:latin typeface="Times" pitchFamily="18" charset="0"/>
                <a:cs typeface="Times" pitchFamily="18" charset="0"/>
              </a:rPr>
              <a:t>Mayuri</a:t>
            </a:r>
            <a:r>
              <a:rPr lang="en-US" sz="2000" b="1" dirty="0" smtClean="0">
                <a:latin typeface="Times" pitchFamily="18" charset="0"/>
                <a:cs typeface="Times" pitchFamily="18" charset="0"/>
              </a:rPr>
              <a:t>  </a:t>
            </a:r>
            <a:r>
              <a:rPr lang="en-US" sz="2000" b="1" dirty="0" err="1" smtClean="0">
                <a:latin typeface="Times" pitchFamily="18" charset="0"/>
                <a:cs typeface="Times" pitchFamily="18" charset="0"/>
              </a:rPr>
              <a:t>Jadhav</a:t>
            </a:r>
            <a:r>
              <a:rPr lang="en-US" sz="2000" b="1" dirty="0" smtClean="0">
                <a:latin typeface="Times" pitchFamily="18" charset="0"/>
                <a:cs typeface="Times" pitchFamily="18" charset="0"/>
              </a:rPr>
              <a:t> Student of CO4G got prize in C Programming Code debug Competition Prize  held in </a:t>
            </a:r>
            <a:r>
              <a:rPr lang="en-US" sz="2000" b="1" dirty="0" err="1" smtClean="0">
                <a:latin typeface="Times" pitchFamily="18" charset="0"/>
                <a:cs typeface="Times" pitchFamily="18" charset="0"/>
              </a:rPr>
              <a:t>Barshi</a:t>
            </a:r>
            <a:r>
              <a:rPr lang="en-US" sz="2000" b="1" dirty="0" smtClean="0">
                <a:latin typeface="Times" pitchFamily="18" charset="0"/>
                <a:cs typeface="Times" pitchFamily="18" charset="0"/>
              </a:rPr>
              <a:t>. </a:t>
            </a:r>
            <a:endParaRPr lang="en-US" sz="2000" b="1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2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4354"/>
            <a:ext cx="8534400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5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005131"/>
              </p:ext>
            </p:extLst>
          </p:nvPr>
        </p:nvGraphicFramePr>
        <p:xfrm>
          <a:off x="304798" y="522895"/>
          <a:ext cx="8458203" cy="2529122"/>
        </p:xfrm>
        <a:graphic>
          <a:graphicData uri="http://schemas.openxmlformats.org/drawingml/2006/table">
            <a:tbl>
              <a:tblPr/>
              <a:tblGrid>
                <a:gridCol w="553342"/>
                <a:gridCol w="993534"/>
                <a:gridCol w="1307547"/>
                <a:gridCol w="1120756"/>
                <a:gridCol w="1120756"/>
                <a:gridCol w="1120756"/>
                <a:gridCol w="1120756"/>
                <a:gridCol w="1120756"/>
              </a:tblGrid>
              <a:tr h="371268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Examination Summer 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2017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58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Sr.no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Year &amp; Course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First class with 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Distinction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First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Second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ATKT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CO2G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CO4G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CO6G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471930"/>
              </p:ext>
            </p:extLst>
          </p:nvPr>
        </p:nvGraphicFramePr>
        <p:xfrm>
          <a:off x="381000" y="3581400"/>
          <a:ext cx="8305800" cy="3010677"/>
        </p:xfrm>
        <a:graphic>
          <a:graphicData uri="http://schemas.openxmlformats.org/drawingml/2006/table">
            <a:tbl>
              <a:tblPr/>
              <a:tblGrid>
                <a:gridCol w="435639"/>
                <a:gridCol w="1083367"/>
                <a:gridCol w="1283989"/>
                <a:gridCol w="1100561"/>
                <a:gridCol w="1100561"/>
                <a:gridCol w="1100561"/>
                <a:gridCol w="1100561"/>
                <a:gridCol w="1100561"/>
              </a:tblGrid>
              <a:tr h="393959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Examination Winter 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2017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348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Sr.no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Year &amp; Course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First class with 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Distinction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First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Second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ATKT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CO1-I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CO3G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CO5G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"/>
            <a:ext cx="91440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1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788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Blackadder ITC" pitchFamily="82" charset="0"/>
              </a:rPr>
              <a:t>Thanks…. </a:t>
            </a:r>
            <a:endParaRPr lang="en-US" sz="8000" dirty="0">
              <a:latin typeface="Blackadder ITC" pitchFamily="82" charset="0"/>
            </a:endParaRPr>
          </a:p>
        </p:txBody>
      </p:sp>
      <p:sp>
        <p:nvSpPr>
          <p:cNvPr id="4" name="Smiley Face 3"/>
          <p:cNvSpPr/>
          <p:nvPr/>
        </p:nvSpPr>
        <p:spPr>
          <a:xfrm>
            <a:off x="5638800" y="2286000"/>
            <a:ext cx="2514600" cy="26670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29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Strength of department 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86740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Regular HOD and Regular faculty staff fulfilled as per AICTE norms.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All faculties are holding Post Graduation  higher degree like M-tech / ME related to discipline.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Department has five well equipped labs as per AICTE norms.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Very good academic result of winter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2017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of all classes i.e. 94% -98% is an average. 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Total Five Student from CO3G got out of marks in AMT .</a:t>
            </a: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Got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General championship in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IEDSSA 2017-18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Gramin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Poly.Nanded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credit goes to Computer department’s participant of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Kho-Kho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Kabbadi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Running sports winners.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Total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four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expert lectures and three MOU’s completed by computer department within academic year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2016-19..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Total Three Industrial Visits arranged in academic year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2017-18.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Most of the faculty deputed for Training / Workshops/ Curriculum development programed.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College Web-site designed and developed under the coordination of computer department.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Prerequisite knowledge based classes arranged for direct second year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students.</a:t>
            </a:r>
          </a:p>
          <a:p>
            <a:pPr algn="just"/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Weakness of department 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Posts of Technical Lab assistants are not fulfilled as per AICTE norms.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Minimum three regular teaching staff required as per Students Strength.   </a:t>
            </a:r>
          </a:p>
        </p:txBody>
      </p:sp>
    </p:spTree>
    <p:extLst>
      <p:ext uri="{BB962C8B-B14F-4D97-AF65-F5344CB8AC3E}">
        <p14:creationId xmlns:p14="http://schemas.microsoft.com/office/powerpoint/2010/main" val="22400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itchFamily="82" charset="0"/>
              </a:rPr>
              <a:t>Faculty Strength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50855"/>
              </p:ext>
            </p:extLst>
          </p:nvPr>
        </p:nvGraphicFramePr>
        <p:xfrm>
          <a:off x="533400" y="1397000"/>
          <a:ext cx="8153400" cy="470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2438400"/>
                <a:gridCol w="2609850"/>
                <a:gridCol w="2038350"/>
              </a:tblGrid>
              <a:tr h="158857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Sr. No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Particulars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Required as per AICTE</a:t>
                      </a:r>
                      <a:r>
                        <a:rPr lang="en-US" sz="2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/ PCI and MSBTE Norms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Filled posts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442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HOD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1</a:t>
                      </a:r>
                      <a:endParaRPr lang="en-US" sz="2400" dirty="0"/>
                    </a:p>
                  </a:txBody>
                  <a:tcPr/>
                </a:tc>
              </a:tr>
              <a:tr h="644256">
                <a:tc rowSpan="3">
                  <a:txBody>
                    <a:bodyPr/>
                    <a:lstStyle/>
                    <a:p>
                      <a:pPr algn="ctr"/>
                      <a:endParaRPr lang="en-US" sz="2400" dirty="0" smtClean="0"/>
                    </a:p>
                    <a:p>
                      <a:pPr algn="ctr"/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        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Lecturers (Regular)</a:t>
                      </a:r>
                      <a:endParaRPr lang="en-US" sz="2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</a:p>
                    <a:p>
                      <a:pPr algn="ctr"/>
                      <a:endParaRPr lang="en-US" sz="2400" dirty="0" smtClean="0"/>
                    </a:p>
                    <a:p>
                      <a:pPr algn="ctr"/>
                      <a:endParaRPr lang="en-US" sz="2400" dirty="0" smtClean="0"/>
                    </a:p>
                    <a:p>
                      <a:pPr algn="ctr"/>
                      <a:endParaRPr lang="en-US" sz="2400" dirty="0" smtClean="0"/>
                    </a:p>
                    <a:p>
                      <a:pPr algn="ctr"/>
                      <a:endParaRPr lang="en-US" sz="2400" dirty="0" smtClean="0"/>
                    </a:p>
                    <a:p>
                      <a:pPr algn="ctr"/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 4</a:t>
                      </a:r>
                      <a:endParaRPr lang="en-US" sz="2400" dirty="0"/>
                    </a:p>
                  </a:txBody>
                  <a:tcPr/>
                </a:tc>
              </a:tr>
              <a:tr h="6442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Lecturers (contract)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 0</a:t>
                      </a:r>
                      <a:endParaRPr lang="en-US" sz="2400" dirty="0"/>
                    </a:p>
                  </a:txBody>
                  <a:tcPr/>
                </a:tc>
              </a:tr>
              <a:tr h="6442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Lecturers (visiting)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     6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Algerian" pitchFamily="82" charset="0"/>
              </a:rPr>
              <a:t>Faculty</a:t>
            </a:r>
            <a:r>
              <a:rPr lang="en-US" dirty="0" smtClean="0">
                <a:latin typeface="Algerian" pitchFamily="82" charset="0"/>
              </a:rPr>
              <a:t> 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59966"/>
              </p:ext>
            </p:extLst>
          </p:nvPr>
        </p:nvGraphicFramePr>
        <p:xfrm>
          <a:off x="228600" y="838200"/>
          <a:ext cx="8610600" cy="5251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088"/>
                <a:gridCol w="2355731"/>
                <a:gridCol w="3371131"/>
                <a:gridCol w="2152650"/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Sr. No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Qualification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Experience in</a:t>
                      </a:r>
                      <a:r>
                        <a:rPr lang="en-US" sz="2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Yrs. 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Mrs.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Hange</a:t>
                      </a:r>
                      <a:r>
                        <a:rPr lang="en-US" sz="2000" baseline="0" dirty="0" smtClean="0"/>
                        <a:t> J 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ME- 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23</a:t>
                      </a:r>
                      <a:endParaRPr lang="en-US" sz="20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Mr. </a:t>
                      </a:r>
                      <a:r>
                        <a:rPr lang="en-US" sz="2000" dirty="0" err="1" smtClean="0"/>
                        <a:t>Chavan</a:t>
                      </a:r>
                      <a:r>
                        <a:rPr lang="en-US" sz="2000" dirty="0" smtClean="0"/>
                        <a:t> S V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ME- 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27</a:t>
                      </a:r>
                      <a:endParaRPr lang="en-US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Ms. R. D. </a:t>
                      </a:r>
                      <a:r>
                        <a:rPr lang="en-US" sz="2000" dirty="0" err="1" smtClean="0"/>
                        <a:t>Kasar</a:t>
                      </a:r>
                      <a:r>
                        <a:rPr lang="en-US" sz="200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M-Tech CSE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14</a:t>
                      </a:r>
                      <a:endParaRPr lang="en-US" sz="2000" dirty="0"/>
                    </a:p>
                  </a:txBody>
                  <a:tcPr/>
                </a:tc>
              </a:tr>
              <a:tr h="375073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Ms. M. G. </a:t>
                      </a:r>
                      <a:r>
                        <a:rPr lang="en-US" sz="2000" dirty="0" err="1" smtClean="0"/>
                        <a:t>Mulge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/>
                        <a:t>M-Tech CSE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12</a:t>
                      </a:r>
                      <a:endParaRPr lang="en-US" sz="2000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Mrs.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Patil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A 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ME- CSE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06</a:t>
                      </a:r>
                      <a:endParaRPr lang="en-US" sz="2000" dirty="0"/>
                    </a:p>
                  </a:txBody>
                  <a:tcPr/>
                </a:tc>
              </a:tr>
              <a:tr h="256539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Ms. </a:t>
                      </a:r>
                      <a:r>
                        <a:rPr lang="en-US" sz="2000" dirty="0" err="1" smtClean="0"/>
                        <a:t>Shastri</a:t>
                      </a:r>
                      <a:r>
                        <a:rPr lang="en-US" sz="2000" baseline="0" dirty="0" smtClean="0"/>
                        <a:t> A. J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ME- CSE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41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Mr.</a:t>
                      </a:r>
                      <a:r>
                        <a:rPr lang="en-US" sz="2000" baseline="0" dirty="0" smtClean="0"/>
                        <a:t>. </a:t>
                      </a:r>
                      <a:r>
                        <a:rPr lang="en-US" sz="2000" baseline="0" dirty="0" err="1" smtClean="0"/>
                        <a:t>Salunke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R.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BE-CSE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03</a:t>
                      </a:r>
                      <a:endParaRPr lang="en-US" sz="2000" dirty="0"/>
                    </a:p>
                  </a:txBody>
                  <a:tcPr/>
                </a:tc>
              </a:tr>
              <a:tr h="36660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/>
                        <a:t>Mrs.Bharati</a:t>
                      </a:r>
                      <a:r>
                        <a:rPr lang="en-US" sz="2000" baseline="0" dirty="0" smtClean="0"/>
                        <a:t> R </a:t>
                      </a:r>
                      <a:r>
                        <a:rPr lang="en-US" sz="2000" baseline="0" dirty="0" err="1" smtClean="0"/>
                        <a:t>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BE-CSE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03</a:t>
                      </a:r>
                      <a:endParaRPr lang="en-US" sz="20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/>
                        <a:t>Ms.Pathan</a:t>
                      </a:r>
                      <a:r>
                        <a:rPr lang="en-US" sz="2000" dirty="0" smtClean="0"/>
                        <a:t> S A W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BE-CSE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01</a:t>
                      </a:r>
                      <a:endParaRPr lang="en-US" sz="2000" dirty="0"/>
                    </a:p>
                  </a:txBody>
                  <a:tcPr/>
                </a:tc>
              </a:tr>
              <a:tr h="400471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Ms.</a:t>
                      </a:r>
                      <a:r>
                        <a:rPr lang="en-US" sz="2000" baseline="0" dirty="0" err="1" smtClean="0"/>
                        <a:t>Late</a:t>
                      </a:r>
                      <a:r>
                        <a:rPr lang="en-US" sz="2000" baseline="0" dirty="0" smtClean="0"/>
                        <a:t> R B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ME-CSE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06</a:t>
                      </a:r>
                      <a:endParaRPr lang="en-US" sz="2000" dirty="0"/>
                    </a:p>
                  </a:txBody>
                  <a:tcPr/>
                </a:tc>
              </a:tr>
              <a:tr h="400471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Ms.Mundada</a:t>
                      </a:r>
                      <a:r>
                        <a:rPr lang="en-US" sz="2000" baseline="0" dirty="0" smtClean="0"/>
                        <a:t> A M 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BE-CSE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02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1538</Words>
  <Application>Microsoft Office PowerPoint</Application>
  <PresentationFormat>On-screen Show (4:3)</PresentationFormat>
  <Paragraphs>385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computer engineering </vt:lpstr>
      <vt:lpstr>Department of computer engineering </vt:lpstr>
      <vt:lpstr> Hod mrs. J. r. hange</vt:lpstr>
      <vt:lpstr>Admission status</vt:lpstr>
      <vt:lpstr>PowerPoint Presentation</vt:lpstr>
      <vt:lpstr>Strength of department </vt:lpstr>
      <vt:lpstr>Weakness of department </vt:lpstr>
      <vt:lpstr>PowerPoint Presentation</vt:lpstr>
      <vt:lpstr>Faculty </vt:lpstr>
      <vt:lpstr>Lab assistant</vt:lpstr>
      <vt:lpstr>Laboratory </vt:lpstr>
      <vt:lpstr>Result Analysis – W- 2017</vt:lpstr>
      <vt:lpstr>Internet Lab  -1 </vt:lpstr>
      <vt:lpstr>PowerPoint Presentation</vt:lpstr>
      <vt:lpstr>programming Lab -2</vt:lpstr>
      <vt:lpstr>PowerPoint Presentation</vt:lpstr>
      <vt:lpstr>Operating system lab -3 </vt:lpstr>
      <vt:lpstr> </vt:lpstr>
      <vt:lpstr>Software development lab -4 </vt:lpstr>
      <vt:lpstr>Hardware lab-5</vt:lpstr>
      <vt:lpstr>COMPUTER H/W LAB-5 </vt:lpstr>
      <vt:lpstr>h/w lab - : motherboard observation </vt:lpstr>
      <vt:lpstr>PowerPoint Presentation</vt:lpstr>
      <vt:lpstr>PowerPoint Presentation</vt:lpstr>
      <vt:lpstr>Digital classroom</vt:lpstr>
      <vt:lpstr>PowerPoint Presentation</vt:lpstr>
      <vt:lpstr>INDUSTRIAL VISITS </vt:lpstr>
      <vt:lpstr>Industrial visit-bsnl</vt:lpstr>
      <vt:lpstr>PowerPoint Presentation</vt:lpstr>
      <vt:lpstr>PowerPoint Presentation</vt:lpstr>
      <vt:lpstr>PowerPoint Presentation</vt:lpstr>
      <vt:lpstr>PowerPoint Presentation</vt:lpstr>
      <vt:lpstr>Expert lectures: list </vt:lpstr>
      <vt:lpstr>Expert lecture – mr. mangesh</vt:lpstr>
      <vt:lpstr>   </vt:lpstr>
      <vt:lpstr>Expert lecture – mr. ganesh </vt:lpstr>
      <vt:lpstr>ONE DAY WORKSHOP ON INTERNET SECURITY  BY A.A.MORE</vt:lpstr>
      <vt:lpstr>PowerPoint Presentation</vt:lpstr>
      <vt:lpstr>PowerPoint Presentation</vt:lpstr>
      <vt:lpstr>QUIZ Competition </vt:lpstr>
      <vt:lpstr>SWACHATA MOHIM(Dept. Cleaning Activity )</vt:lpstr>
      <vt:lpstr>Poster Presentation </vt:lpstr>
      <vt:lpstr>PowerPoint Presentation</vt:lpstr>
      <vt:lpstr>PowerPoint Presentation</vt:lpstr>
      <vt:lpstr>FACULTY TRAINING DEPUTATIONS</vt:lpstr>
      <vt:lpstr>FACULTY TRAINING DEPUTATIONS</vt:lpstr>
      <vt:lpstr>Achievements in INTER ENGINEERING DIPLOMA STATE LEVEL SPORTS FOR GIRLS -2018 Nanded  </vt:lpstr>
      <vt:lpstr>Students Achievement's(Game/ Quiz Competition)</vt:lpstr>
      <vt:lpstr>PowerPoint Presentation</vt:lpstr>
      <vt:lpstr>PowerPoint Presentation</vt:lpstr>
      <vt:lpstr>PowerPoint Presentation</vt:lpstr>
      <vt:lpstr>Thanks….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engineering</dc:title>
  <dc:creator>mgm</dc:creator>
  <cp:lastModifiedBy>mgm</cp:lastModifiedBy>
  <cp:revision>339</cp:revision>
  <dcterms:created xsi:type="dcterms:W3CDTF">2006-08-16T00:00:00Z</dcterms:created>
  <dcterms:modified xsi:type="dcterms:W3CDTF">2018-03-06T10:36:10Z</dcterms:modified>
</cp:coreProperties>
</file>